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57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6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A9FDB-B978-453B-97C0-182130BD340B}" type="datetimeFigureOut">
              <a:rPr lang="it-IT" smtClean="0"/>
              <a:pPr/>
              <a:t>13/08/2016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DB7DB-CC4B-496F-9BFF-8D9A61AFC2A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DB7DB-CC4B-496F-9BFF-8D9A61AFC2A9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713A-8C76-4FC7-B1DE-87DD00F996CF}" type="datetimeFigureOut">
              <a:rPr lang="it-IT" smtClean="0"/>
              <a:pPr/>
              <a:t>13/08/2016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2FAA-8DE2-4553-AFE0-55ADDF9C93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713A-8C76-4FC7-B1DE-87DD00F996CF}" type="datetimeFigureOut">
              <a:rPr lang="it-IT" smtClean="0"/>
              <a:pPr/>
              <a:t>13/08/2016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2FAA-8DE2-4553-AFE0-55ADDF9C93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713A-8C76-4FC7-B1DE-87DD00F996CF}" type="datetimeFigureOut">
              <a:rPr lang="it-IT" smtClean="0"/>
              <a:pPr/>
              <a:t>13/08/2016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2FAA-8DE2-4553-AFE0-55ADDF9C93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713A-8C76-4FC7-B1DE-87DD00F996CF}" type="datetimeFigureOut">
              <a:rPr lang="it-IT" smtClean="0"/>
              <a:pPr/>
              <a:t>13/08/2016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2FAA-8DE2-4553-AFE0-55ADDF9C93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713A-8C76-4FC7-B1DE-87DD00F996CF}" type="datetimeFigureOut">
              <a:rPr lang="it-IT" smtClean="0"/>
              <a:pPr/>
              <a:t>13/08/2016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2FAA-8DE2-4553-AFE0-55ADDF9C93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713A-8C76-4FC7-B1DE-87DD00F996CF}" type="datetimeFigureOut">
              <a:rPr lang="it-IT" smtClean="0"/>
              <a:pPr/>
              <a:t>13/08/2016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2FAA-8DE2-4553-AFE0-55ADDF9C93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713A-8C76-4FC7-B1DE-87DD00F996CF}" type="datetimeFigureOut">
              <a:rPr lang="it-IT" smtClean="0"/>
              <a:pPr/>
              <a:t>13/08/2016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2FAA-8DE2-4553-AFE0-55ADDF9C93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713A-8C76-4FC7-B1DE-87DD00F996CF}" type="datetimeFigureOut">
              <a:rPr lang="it-IT" smtClean="0"/>
              <a:pPr/>
              <a:t>13/08/2016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2FAA-8DE2-4553-AFE0-55ADDF9C93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713A-8C76-4FC7-B1DE-87DD00F996CF}" type="datetimeFigureOut">
              <a:rPr lang="it-IT" smtClean="0"/>
              <a:pPr/>
              <a:t>13/08/2016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2FAA-8DE2-4553-AFE0-55ADDF9C93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713A-8C76-4FC7-B1DE-87DD00F996CF}" type="datetimeFigureOut">
              <a:rPr lang="it-IT" smtClean="0"/>
              <a:pPr/>
              <a:t>13/08/2016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2FAA-8DE2-4553-AFE0-55ADDF9C93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713A-8C76-4FC7-B1DE-87DD00F996CF}" type="datetimeFigureOut">
              <a:rPr lang="it-IT" smtClean="0"/>
              <a:pPr/>
              <a:t>13/08/2016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2FAA-8DE2-4553-AFE0-55ADDF9C93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5713A-8C76-4FC7-B1DE-87DD00F996CF}" type="datetimeFigureOut">
              <a:rPr lang="it-IT" smtClean="0"/>
              <a:pPr/>
              <a:t>13/08/2016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F2FAA-8DE2-4553-AFE0-55ADDF9C935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vocatoquartararo.eu/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4104456"/>
          </a:xfrm>
        </p:spPr>
        <p:txBody>
          <a:bodyPr>
            <a:normAutofit/>
          </a:bodyPr>
          <a:lstStyle/>
          <a:p>
            <a:endParaRPr lang="it-IT" b="1" dirty="0" smtClean="0">
              <a:solidFill>
                <a:schemeClr val="tx1"/>
              </a:solidFill>
            </a:endParaRPr>
          </a:p>
          <a:p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Francesca\Downloads\Desktop\Rc-Auto-Incidente-Risarcimento-diretto-Im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924944"/>
            <a:ext cx="6192688" cy="3933056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584175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sz="6700" b="1" i="1" dirty="0">
                <a:latin typeface="Baskerville Old Face" pitchFamily="18" charset="0"/>
              </a:rPr>
              <a:t>I</a:t>
            </a:r>
            <a:r>
              <a:rPr lang="it-IT" sz="6700" b="1" i="1" dirty="0" smtClean="0">
                <a:latin typeface="Baskerville Old Face" pitchFamily="18" charset="0"/>
              </a:rPr>
              <a:t>l codice della strada e il contenzioso in materia infortunistica</a:t>
            </a:r>
            <a:endParaRPr lang="it-IT" sz="6700" b="1" i="1" dirty="0">
              <a:latin typeface="Baskerville Old Face" pitchFamily="18" charset="0"/>
            </a:endParaRPr>
          </a:p>
        </p:txBody>
      </p:sp>
      <p:pic>
        <p:nvPicPr>
          <p:cNvPr id="7" name="001">
            <a:hlinkClick r:id="" action="ppaction://media"/>
          </p:cNvPr>
          <p:cNvPicPr>
            <a:picLocks noRot="1" noChangeAspect="1"/>
          </p:cNvPicPr>
          <p:nvPr>
            <a:wavAudioFile r:embed="rId1" name="001"/>
          </p:nvPr>
        </p:nvPicPr>
        <p:blipFill>
          <a:blip r:embed="rId4" cstate="print"/>
          <a:stretch>
            <a:fillRect/>
          </a:stretch>
        </p:blipFill>
        <p:spPr>
          <a:xfrm>
            <a:off x="323528" y="908720"/>
            <a:ext cx="792088" cy="792088"/>
          </a:xfrm>
          <a:prstGeom prst="rect">
            <a:avLst/>
          </a:prstGeom>
        </p:spPr>
      </p:pic>
    </p:spTree>
  </p:cSld>
  <p:clrMapOvr>
    <a:masterClrMapping/>
  </p:clrMapOvr>
  <p:transition spd="med" advClick="0" advTm="16000">
    <p:cut/>
    <p:sndAc>
      <p:stSnd>
        <p:snd r:embed="rId1" name="00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9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55576" y="0"/>
            <a:ext cx="7416824" cy="7000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800" b="1" dirty="0" smtClean="0">
                <a:latin typeface="Baskerville Old Face" pitchFamily="18" charset="0"/>
              </a:rPr>
              <a:t>STEP necessari per ottenere il risarcimento dei danni derivanti da sinistri stradali.</a:t>
            </a:r>
          </a:p>
          <a:p>
            <a:pPr algn="ctr"/>
            <a:endParaRPr lang="it-IT" sz="4800" b="1" dirty="0" smtClean="0">
              <a:latin typeface="Baskerville Old Face" pitchFamily="18" charset="0"/>
            </a:endParaRPr>
          </a:p>
          <a:p>
            <a:pPr algn="ctr"/>
            <a:r>
              <a:rPr lang="it-IT" sz="4800" b="1" dirty="0" smtClean="0">
                <a:latin typeface="Baskerville Old Face" pitchFamily="18" charset="0"/>
              </a:rPr>
              <a:t>Risarcimento Diretto o procedura Tradizionale?</a:t>
            </a:r>
          </a:p>
          <a:p>
            <a:pPr algn="ctr"/>
            <a:endParaRPr lang="it-IT" sz="4800" b="1" dirty="0" smtClean="0">
              <a:latin typeface="Baskerville Old Face" pitchFamily="18" charset="0"/>
            </a:endParaRPr>
          </a:p>
          <a:p>
            <a:pPr algn="ctr"/>
            <a:r>
              <a:rPr lang="it-IT" sz="4800" b="1" dirty="0" smtClean="0">
                <a:latin typeface="Baskerville Old Face" pitchFamily="18" charset="0"/>
              </a:rPr>
              <a:t>Prescrizione: richiesta danni da sinistri stradali</a:t>
            </a:r>
          </a:p>
        </p:txBody>
      </p:sp>
      <p:pic>
        <p:nvPicPr>
          <p:cNvPr id="5" name="002">
            <a:hlinkClick r:id="" action="ppaction://media"/>
          </p:cNvPr>
          <p:cNvPicPr>
            <a:picLocks noRot="1" noChangeAspect="1"/>
          </p:cNvPicPr>
          <p:nvPr>
            <a:wavAudioFile r:embed="rId1" name="002"/>
          </p:nvPr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504056" cy="504056"/>
          </a:xfrm>
          <a:prstGeom prst="rect">
            <a:avLst/>
          </a:prstGeom>
        </p:spPr>
      </p:pic>
    </p:spTree>
  </p:cSld>
  <p:clrMapOvr>
    <a:masterClrMapping/>
  </p:clrMapOvr>
  <p:transition spd="med" advClick="0" advTm="27000">
    <p:wipe dir="r"/>
    <p:sndAc>
      <p:stSnd>
        <p:snd r:embed="rId1" name="002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68759"/>
          </a:xfrm>
        </p:spPr>
        <p:txBody>
          <a:bodyPr/>
          <a:lstStyle/>
          <a:p>
            <a:r>
              <a:rPr lang="it-IT" b="1" dirty="0" smtClean="0"/>
              <a:t>INCIDENTI STRADALI: </a:t>
            </a:r>
            <a:r>
              <a:rPr lang="it-IT" b="1" i="1" dirty="0" smtClean="0"/>
              <a:t>STEP</a:t>
            </a:r>
            <a:endParaRPr lang="it-IT" b="1" i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964488" cy="6624736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it-IT" sz="5100" b="1" dirty="0" smtClean="0">
                <a:solidFill>
                  <a:schemeClr val="tx1"/>
                </a:solidFill>
              </a:rPr>
              <a:t>Compilazione del </a:t>
            </a:r>
            <a:r>
              <a:rPr lang="it-IT" sz="5100" b="1" i="1" dirty="0" smtClean="0">
                <a:solidFill>
                  <a:schemeClr val="tx1"/>
                </a:solidFill>
              </a:rPr>
              <a:t>modulo di costatazione amichevole  </a:t>
            </a:r>
            <a:r>
              <a:rPr lang="it-IT" sz="5100" i="1" dirty="0" smtClean="0">
                <a:solidFill>
                  <a:schemeClr val="tx1"/>
                </a:solidFill>
              </a:rPr>
              <a:t>(modulo CAI);</a:t>
            </a:r>
          </a:p>
          <a:p>
            <a:pPr algn="just"/>
            <a:r>
              <a:rPr lang="it-IT" sz="5100" b="1" i="1" dirty="0" smtClean="0">
                <a:solidFill>
                  <a:schemeClr val="tx1"/>
                </a:solidFill>
              </a:rPr>
              <a:t>Denuncia del sinistro e la richiesta di risarcimento</a:t>
            </a:r>
            <a:r>
              <a:rPr lang="it-IT" sz="4200" b="1" i="1" dirty="0" smtClean="0">
                <a:solidFill>
                  <a:schemeClr val="tx1"/>
                </a:solidFill>
              </a:rPr>
              <a:t>: </a:t>
            </a:r>
            <a:r>
              <a:rPr lang="it-IT" sz="4200" i="1" dirty="0" smtClean="0">
                <a:solidFill>
                  <a:schemeClr val="tx1"/>
                </a:solidFill>
              </a:rPr>
              <a:t>qualora si ritenga di non aver alcuna responsabilità nelle cause del sinistro, è ben inviare alla propria compagnia assicurativa una lettera di denuncia entro 3 giorni dalla data in cui si è verificato il sinistro stesso, e per conoscenza anche alla compagnia di controparte.</a:t>
            </a:r>
          </a:p>
          <a:p>
            <a:pPr algn="just"/>
            <a:r>
              <a:rPr lang="it-IT" sz="5100" b="1" dirty="0" smtClean="0">
                <a:solidFill>
                  <a:schemeClr val="tx1"/>
                </a:solidFill>
              </a:rPr>
              <a:t>Risarcimento diretto;</a:t>
            </a:r>
          </a:p>
          <a:p>
            <a:pPr algn="just"/>
            <a:r>
              <a:rPr lang="it-IT" sz="5100" b="1" dirty="0" smtClean="0">
                <a:solidFill>
                  <a:schemeClr val="tx1"/>
                </a:solidFill>
              </a:rPr>
              <a:t>Procedura Tradizionale;</a:t>
            </a:r>
          </a:p>
          <a:p>
            <a:pPr algn="just"/>
            <a:r>
              <a:rPr lang="it-IT" sz="5100" b="1" dirty="0" smtClean="0">
                <a:solidFill>
                  <a:schemeClr val="tx1"/>
                </a:solidFill>
              </a:rPr>
              <a:t>Offerta della liquidazione;</a:t>
            </a:r>
          </a:p>
          <a:p>
            <a:pPr algn="just"/>
            <a:r>
              <a:rPr lang="it-IT" sz="5100" b="1" dirty="0" smtClean="0">
                <a:solidFill>
                  <a:schemeClr val="tx1"/>
                </a:solidFill>
              </a:rPr>
              <a:t>L’invito alla stipulazione di una convenzione assistita:</a:t>
            </a:r>
            <a:r>
              <a:rPr lang="it-IT" sz="4200" b="1" dirty="0" smtClean="0">
                <a:solidFill>
                  <a:schemeClr val="tx1"/>
                </a:solidFill>
              </a:rPr>
              <a:t> </a:t>
            </a:r>
            <a:r>
              <a:rPr lang="it-IT" sz="4200" i="1" dirty="0" smtClean="0">
                <a:solidFill>
                  <a:schemeClr val="tx1"/>
                </a:solidFill>
              </a:rPr>
              <a:t>Se la compagnia rifiuta l’indennizzo o non è stato possibile trovare un accordo sull’entità dello stesso, è necessario </a:t>
            </a:r>
            <a:r>
              <a:rPr lang="it-IT" sz="4200" b="1" i="1" dirty="0" smtClean="0">
                <a:solidFill>
                  <a:schemeClr val="tx1"/>
                </a:solidFill>
              </a:rPr>
              <a:t>invitare formalmente la compagnia  assicurativa </a:t>
            </a:r>
            <a:r>
              <a:rPr lang="it-IT" sz="4200" i="1" dirty="0" smtClean="0">
                <a:solidFill>
                  <a:schemeClr val="tx1"/>
                </a:solidFill>
              </a:rPr>
              <a:t>a stipulare  una convenzione di negoziazione assistita tra avvocati. Si tratta di una </a:t>
            </a:r>
            <a:r>
              <a:rPr lang="it-IT" sz="4200" b="1" i="1" dirty="0" smtClean="0">
                <a:solidFill>
                  <a:schemeClr val="tx1"/>
                </a:solidFill>
              </a:rPr>
              <a:t>condizione di procedibilità </a:t>
            </a:r>
            <a:r>
              <a:rPr lang="it-IT" sz="4200" i="1" dirty="0" smtClean="0">
                <a:solidFill>
                  <a:schemeClr val="tx1"/>
                </a:solidFill>
              </a:rPr>
              <a:t>per l’azione giudiziaria.</a:t>
            </a:r>
          </a:p>
          <a:p>
            <a:pPr algn="just"/>
            <a:r>
              <a:rPr lang="it-IT" sz="5100" b="1" i="1" dirty="0" smtClean="0">
                <a:solidFill>
                  <a:schemeClr val="tx1"/>
                </a:solidFill>
              </a:rPr>
              <a:t>L’azione in giudizio:</a:t>
            </a:r>
            <a:r>
              <a:rPr lang="it-IT" sz="5100" i="1" dirty="0" smtClean="0">
                <a:solidFill>
                  <a:schemeClr val="tx1"/>
                </a:solidFill>
              </a:rPr>
              <a:t> </a:t>
            </a:r>
            <a:r>
              <a:rPr lang="it-IT" sz="4200" i="1" dirty="0" smtClean="0">
                <a:solidFill>
                  <a:schemeClr val="tx1"/>
                </a:solidFill>
              </a:rPr>
              <a:t>Se la compagnia  abbia dichiarato di non voler prendere parte all’incontro o non abbia comunicato la propria volontà di partecipare, ovvero pur avendo partecipato non sia stato raggiunto l’accordo con il danneggiato, non resta che agire in giudizio. </a:t>
            </a:r>
          </a:p>
          <a:p>
            <a:pPr algn="just"/>
            <a:endParaRPr lang="it-IT" sz="2800" i="1" dirty="0" smtClean="0">
              <a:solidFill>
                <a:schemeClr val="tx1"/>
              </a:solidFill>
            </a:endParaRPr>
          </a:p>
          <a:p>
            <a:pPr algn="just"/>
            <a:endParaRPr lang="it-IT" sz="2800" b="1" dirty="0" smtClean="0">
              <a:solidFill>
                <a:schemeClr val="tx1"/>
              </a:solidFill>
            </a:endParaRPr>
          </a:p>
          <a:p>
            <a:pPr algn="just"/>
            <a:endParaRPr lang="it-IT" sz="2800" b="1" i="1" dirty="0" smtClean="0">
              <a:solidFill>
                <a:schemeClr val="tx1"/>
              </a:solidFill>
            </a:endParaRPr>
          </a:p>
          <a:p>
            <a:pPr algn="l"/>
            <a:endParaRPr lang="it-IT" i="1" dirty="0" smtClean="0">
              <a:solidFill>
                <a:schemeClr val="tx1"/>
              </a:solidFill>
            </a:endParaRPr>
          </a:p>
          <a:p>
            <a:pPr algn="l"/>
            <a:r>
              <a:rPr lang="it-IT" dirty="0" smtClean="0"/>
              <a:t/>
            </a:r>
            <a:br>
              <a:rPr lang="it-IT" dirty="0" smtClean="0"/>
            </a:br>
            <a:endParaRPr lang="it-IT" i="1" dirty="0">
              <a:solidFill>
                <a:schemeClr val="tx1"/>
              </a:solidFill>
            </a:endParaRPr>
          </a:p>
        </p:txBody>
      </p:sp>
      <p:pic>
        <p:nvPicPr>
          <p:cNvPr id="7" name="003">
            <a:hlinkClick r:id="" action="ppaction://media"/>
          </p:cNvPr>
          <p:cNvPicPr>
            <a:picLocks noRot="1" noChangeAspect="1"/>
          </p:cNvPicPr>
          <p:nvPr>
            <a:wavAudioFile r:embed="rId1" name="003"/>
          </p:nvPr>
        </p:nvPicPr>
        <p:blipFill>
          <a:blip r:embed="rId3" cstate="print"/>
          <a:stretch>
            <a:fillRect/>
          </a:stretch>
        </p:blipFill>
        <p:spPr>
          <a:xfrm>
            <a:off x="683568" y="404664"/>
            <a:ext cx="504056" cy="504056"/>
          </a:xfrm>
          <a:prstGeom prst="rect">
            <a:avLst/>
          </a:prstGeom>
        </p:spPr>
      </p:pic>
    </p:spTree>
  </p:cSld>
  <p:clrMapOvr>
    <a:masterClrMapping/>
  </p:clrMapOvr>
  <p:transition spd="med" advClick="0" advTm="100000">
    <p:wipe/>
    <p:sndAc>
      <p:stSnd>
        <p:snd r:embed="rId1" name="003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Risarcimento diretto o procedura Tradizionale? </a:t>
            </a:r>
            <a:br>
              <a:rPr lang="it-IT" b="1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424936" cy="5256584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 smtClean="0">
                <a:solidFill>
                  <a:schemeClr val="tx1"/>
                </a:solidFill>
              </a:rPr>
              <a:t>Risarcimento diretto </a:t>
            </a:r>
            <a:r>
              <a:rPr lang="it-IT" sz="2400" b="1" i="1" dirty="0" smtClean="0">
                <a:solidFill>
                  <a:schemeClr val="tx1"/>
                </a:solidFill>
              </a:rPr>
              <a:t>(D.lgs. n. 254/2006)</a:t>
            </a:r>
          </a:p>
          <a:p>
            <a:pPr algn="just"/>
            <a:r>
              <a:rPr lang="it-IT" sz="2000" dirty="0" smtClean="0">
                <a:solidFill>
                  <a:schemeClr val="tx1"/>
                </a:solidFill>
              </a:rPr>
              <a:t>Il risarcimento diretto è il nuovo metodo di indennizzo assicurativo, in vigore dal febbraio 2007, che prevede che in caso di sinistro stradale </a:t>
            </a:r>
            <a:r>
              <a:rPr lang="it-IT" sz="2000" b="1" dirty="0" smtClean="0">
                <a:solidFill>
                  <a:schemeClr val="tx1"/>
                </a:solidFill>
              </a:rPr>
              <a:t>sia la stessa assicurazione del danneggiato a rimborsare i danni subiti dal proprio assicurato</a:t>
            </a:r>
            <a:r>
              <a:rPr lang="it-IT" sz="2000" dirty="0" smtClean="0">
                <a:solidFill>
                  <a:schemeClr val="tx1"/>
                </a:solidFill>
              </a:rPr>
              <a:t>, sia in caso di totale che parziale ragione. Il risarcimento può essere applicato nei seguenti casi:</a:t>
            </a:r>
          </a:p>
          <a:p>
            <a:pPr algn="just">
              <a:buFontTx/>
              <a:buChar char="-"/>
            </a:pPr>
            <a:r>
              <a:rPr lang="it-IT" sz="2000" i="1" dirty="0" smtClean="0">
                <a:solidFill>
                  <a:schemeClr val="tx1"/>
                </a:solidFill>
              </a:rPr>
              <a:t>Identificazione delle parti coinvolte nel sinistro per mezzo del </a:t>
            </a:r>
            <a:r>
              <a:rPr lang="it-IT" sz="2000" b="1" i="1" dirty="0" smtClean="0">
                <a:solidFill>
                  <a:schemeClr val="tx1"/>
                </a:solidFill>
              </a:rPr>
              <a:t>CAI</a:t>
            </a:r>
            <a:r>
              <a:rPr lang="it-IT" sz="2000" i="1" dirty="0" smtClean="0">
                <a:solidFill>
                  <a:schemeClr val="tx1"/>
                </a:solidFill>
              </a:rPr>
              <a:t>;</a:t>
            </a:r>
          </a:p>
          <a:p>
            <a:pPr algn="just">
              <a:buFontTx/>
              <a:buChar char="-"/>
            </a:pPr>
            <a:r>
              <a:rPr lang="it-IT" sz="2000" i="1" dirty="0" smtClean="0">
                <a:solidFill>
                  <a:schemeClr val="tx1"/>
                </a:solidFill>
              </a:rPr>
              <a:t>l’incidente deve aver coinvolto </a:t>
            </a:r>
            <a:r>
              <a:rPr lang="it-IT" sz="2000" b="1" i="1" dirty="0" smtClean="0">
                <a:solidFill>
                  <a:schemeClr val="tx1"/>
                </a:solidFill>
              </a:rPr>
              <a:t>due veicoli a motori</a:t>
            </a:r>
            <a:r>
              <a:rPr lang="it-IT" sz="2000" i="1" dirty="0" smtClean="0">
                <a:solidFill>
                  <a:schemeClr val="tx1"/>
                </a:solidFill>
              </a:rPr>
              <a:t>;</a:t>
            </a:r>
          </a:p>
          <a:p>
            <a:pPr algn="just">
              <a:buFontTx/>
              <a:buChar char="-"/>
            </a:pPr>
            <a:r>
              <a:rPr lang="it-IT" sz="2000" i="1" dirty="0" smtClean="0">
                <a:solidFill>
                  <a:schemeClr val="tx1"/>
                </a:solidFill>
              </a:rPr>
              <a:t>i veicoli devono essere </a:t>
            </a:r>
            <a:r>
              <a:rPr lang="it-IT" sz="2000" b="1" i="1" dirty="0" smtClean="0">
                <a:solidFill>
                  <a:schemeClr val="tx1"/>
                </a:solidFill>
              </a:rPr>
              <a:t>stati immatricolati in Italia </a:t>
            </a:r>
            <a:r>
              <a:rPr lang="it-IT" sz="2000" i="1" dirty="0" smtClean="0">
                <a:solidFill>
                  <a:schemeClr val="tx1"/>
                </a:solidFill>
              </a:rPr>
              <a:t>o nella Repubblica di San Marino o nello Stato Vaticano;</a:t>
            </a:r>
          </a:p>
          <a:p>
            <a:pPr algn="just">
              <a:buFontTx/>
              <a:buChar char="-"/>
            </a:pPr>
            <a:r>
              <a:rPr lang="it-IT" sz="2000" i="1" dirty="0" smtClean="0">
                <a:solidFill>
                  <a:schemeClr val="tx1"/>
                </a:solidFill>
              </a:rPr>
              <a:t>I conducenti devono aver sottoscritto una </a:t>
            </a:r>
            <a:r>
              <a:rPr lang="it-IT" sz="2000" b="1" i="1" dirty="0" smtClean="0">
                <a:solidFill>
                  <a:schemeClr val="tx1"/>
                </a:solidFill>
              </a:rPr>
              <a:t>polizza RCA </a:t>
            </a:r>
            <a:r>
              <a:rPr lang="it-IT" sz="2000" i="1" dirty="0" smtClean="0">
                <a:solidFill>
                  <a:schemeClr val="tx1"/>
                </a:solidFill>
              </a:rPr>
              <a:t>con una delle compagnie assicuratrici autorizzate a praticare in Italia o con una compagnia straniera che abbia aderito alla procedura di risarcimento diretto.</a:t>
            </a:r>
          </a:p>
          <a:p>
            <a:pPr algn="just">
              <a:buFontTx/>
              <a:buChar char="-"/>
            </a:pPr>
            <a:r>
              <a:rPr lang="it-IT" sz="2000" i="1" dirty="0" smtClean="0">
                <a:solidFill>
                  <a:schemeClr val="tx1"/>
                </a:solidFill>
              </a:rPr>
              <a:t>I danni finisci riportarti dal danneggiato devono essere di </a:t>
            </a:r>
            <a:r>
              <a:rPr lang="it-IT" sz="2000" b="1" i="1" dirty="0" smtClean="0">
                <a:solidFill>
                  <a:schemeClr val="tx1"/>
                </a:solidFill>
              </a:rPr>
              <a:t>lieve entità </a:t>
            </a:r>
            <a:r>
              <a:rPr lang="it-IT" sz="2000" i="1" dirty="0" smtClean="0">
                <a:solidFill>
                  <a:schemeClr val="tx1"/>
                </a:solidFill>
              </a:rPr>
              <a:t>(fino al </a:t>
            </a:r>
            <a:r>
              <a:rPr lang="it-IT" sz="2000" b="1" i="1" dirty="0" smtClean="0">
                <a:solidFill>
                  <a:schemeClr val="tx1"/>
                </a:solidFill>
              </a:rPr>
              <a:t>9% di invalidità permanente</a:t>
            </a:r>
            <a:r>
              <a:rPr lang="it-IT" sz="2000" i="1" dirty="0" smtClean="0">
                <a:solidFill>
                  <a:schemeClr val="tx1"/>
                </a:solidFill>
              </a:rPr>
              <a:t>). </a:t>
            </a:r>
          </a:p>
          <a:p>
            <a:pPr algn="just"/>
            <a:endParaRPr lang="it-IT" sz="2000" i="1" dirty="0" smtClean="0">
              <a:solidFill>
                <a:schemeClr val="tx1"/>
              </a:solidFill>
            </a:endParaRPr>
          </a:p>
          <a:p>
            <a:pPr algn="just"/>
            <a:endParaRPr lang="it-IT" sz="2000" i="1" dirty="0" smtClean="0">
              <a:solidFill>
                <a:schemeClr val="tx1"/>
              </a:solidFill>
            </a:endParaRPr>
          </a:p>
        </p:txBody>
      </p:sp>
      <p:pic>
        <p:nvPicPr>
          <p:cNvPr id="7" name="004">
            <a:hlinkClick r:id="" action="ppaction://media"/>
          </p:cNvPr>
          <p:cNvPicPr>
            <a:picLocks noRot="1" noChangeAspect="1"/>
          </p:cNvPicPr>
          <p:nvPr>
            <a:wavAudioFile r:embed="rId1" name="004"/>
          </p:nvPr>
        </p:nvPicPr>
        <p:blipFill>
          <a:blip r:embed="rId4" cstate="print"/>
          <a:stretch>
            <a:fillRect/>
          </a:stretch>
        </p:blipFill>
        <p:spPr>
          <a:xfrm>
            <a:off x="683568" y="620688"/>
            <a:ext cx="576064" cy="576064"/>
          </a:xfrm>
          <a:prstGeom prst="rect">
            <a:avLst/>
          </a:prstGeom>
        </p:spPr>
      </p:pic>
    </p:spTree>
  </p:cSld>
  <p:clrMapOvr>
    <a:masterClrMapping/>
  </p:clrMapOvr>
  <p:transition spd="med" advClick="0" advTm="93000">
    <p:wipe dir="d"/>
    <p:sndAc>
      <p:stSnd>
        <p:snd r:embed="rId1" name="004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84783"/>
          </a:xfrm>
        </p:spPr>
        <p:txBody>
          <a:bodyPr/>
          <a:lstStyle/>
          <a:p>
            <a:r>
              <a:rPr lang="it-IT" dirty="0" smtClean="0"/>
              <a:t>I casi di esclusione del Risarcimento Diretto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1556792"/>
            <a:ext cx="8568952" cy="5544616"/>
          </a:xfrm>
        </p:spPr>
        <p:txBody>
          <a:bodyPr>
            <a:normAutofit/>
          </a:bodyPr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La procedura di risarcimento diretto </a:t>
            </a:r>
            <a:r>
              <a:rPr lang="it-IT" sz="2000" b="1" dirty="0" smtClean="0">
                <a:solidFill>
                  <a:schemeClr val="tx1"/>
                </a:solidFill>
              </a:rPr>
              <a:t>NON</a:t>
            </a:r>
            <a:r>
              <a:rPr lang="it-IT" sz="2000" dirty="0" smtClean="0">
                <a:solidFill>
                  <a:schemeClr val="tx1"/>
                </a:solidFill>
              </a:rPr>
              <a:t> prevede l’indennizzo in caso:</a:t>
            </a:r>
          </a:p>
          <a:p>
            <a:pPr algn="l">
              <a:buFontTx/>
              <a:buChar char="-"/>
            </a:pPr>
            <a:r>
              <a:rPr lang="it-IT" sz="2000" i="1" dirty="0" smtClean="0">
                <a:solidFill>
                  <a:schemeClr val="tx1"/>
                </a:solidFill>
              </a:rPr>
              <a:t>Incidente all’</a:t>
            </a:r>
            <a:r>
              <a:rPr lang="it-IT" sz="2000" b="1" i="1" dirty="0" smtClean="0">
                <a:solidFill>
                  <a:schemeClr val="tx1"/>
                </a:solidFill>
              </a:rPr>
              <a:t>estero</a:t>
            </a:r>
            <a:r>
              <a:rPr lang="it-IT" sz="2000" i="1" dirty="0" smtClean="0">
                <a:solidFill>
                  <a:schemeClr val="tx1"/>
                </a:solidFill>
              </a:rPr>
              <a:t>;</a:t>
            </a:r>
          </a:p>
          <a:p>
            <a:pPr algn="l">
              <a:buFontTx/>
              <a:buChar char="-"/>
            </a:pPr>
            <a:r>
              <a:rPr lang="it-IT" sz="2000" i="1" dirty="0" smtClean="0">
                <a:solidFill>
                  <a:schemeClr val="tx1"/>
                </a:solidFill>
              </a:rPr>
              <a:t>Sinistro tra </a:t>
            </a:r>
            <a:r>
              <a:rPr lang="it-IT" sz="2000" b="1" i="1" dirty="0" smtClean="0">
                <a:solidFill>
                  <a:schemeClr val="tx1"/>
                </a:solidFill>
              </a:rPr>
              <a:t>più di due veicoli a motore</a:t>
            </a:r>
            <a:r>
              <a:rPr lang="it-IT" sz="2000" i="1" dirty="0" smtClean="0">
                <a:solidFill>
                  <a:schemeClr val="tx1"/>
                </a:solidFill>
              </a:rPr>
              <a:t>;</a:t>
            </a:r>
          </a:p>
          <a:p>
            <a:pPr algn="l">
              <a:buFontTx/>
              <a:buChar char="-"/>
            </a:pPr>
            <a:r>
              <a:rPr lang="it-IT" sz="2000" i="1" dirty="0" smtClean="0">
                <a:solidFill>
                  <a:schemeClr val="tx1"/>
                </a:solidFill>
              </a:rPr>
              <a:t>Incidente in cui viene coinvolto un ciclomotore </a:t>
            </a:r>
            <a:r>
              <a:rPr lang="it-IT" sz="2000" b="1" i="1" dirty="0" smtClean="0">
                <a:solidFill>
                  <a:schemeClr val="tx1"/>
                </a:solidFill>
              </a:rPr>
              <a:t>sprovvisto di nuova targa</a:t>
            </a:r>
            <a:r>
              <a:rPr lang="it-IT" sz="2000" i="1" dirty="0" smtClean="0">
                <a:solidFill>
                  <a:schemeClr val="tx1"/>
                </a:solidFill>
              </a:rPr>
              <a:t>, come previsto dal nuovo sistema di targatura descritto dal D.P.R. n. 153/2006;</a:t>
            </a:r>
          </a:p>
          <a:p>
            <a:pPr algn="l">
              <a:buFontTx/>
              <a:buChar char="-"/>
            </a:pPr>
            <a:r>
              <a:rPr lang="it-IT" sz="2000" i="1" dirty="0" smtClean="0">
                <a:solidFill>
                  <a:schemeClr val="tx1"/>
                </a:solidFill>
              </a:rPr>
              <a:t>Incidente in cui viene coinvolto un </a:t>
            </a:r>
            <a:r>
              <a:rPr lang="it-IT" sz="2000" b="1" i="1" dirty="0" smtClean="0">
                <a:solidFill>
                  <a:schemeClr val="tx1"/>
                </a:solidFill>
              </a:rPr>
              <a:t>veicolo non assicurato</a:t>
            </a:r>
            <a:r>
              <a:rPr lang="it-IT" sz="2000" i="1" dirty="0" smtClean="0">
                <a:solidFill>
                  <a:schemeClr val="tx1"/>
                </a:solidFill>
              </a:rPr>
              <a:t>;</a:t>
            </a:r>
          </a:p>
          <a:p>
            <a:pPr algn="l">
              <a:buFontTx/>
              <a:buChar char="-"/>
            </a:pPr>
            <a:r>
              <a:rPr lang="it-IT" sz="2000" i="1" dirty="0" smtClean="0">
                <a:solidFill>
                  <a:schemeClr val="tx1"/>
                </a:solidFill>
              </a:rPr>
              <a:t>Danni fisici gravi al conducente o al terzo trasportato (danneggiato);</a:t>
            </a:r>
          </a:p>
          <a:p>
            <a:pPr algn="just"/>
            <a:r>
              <a:rPr lang="it-IT" sz="2000" b="1" dirty="0" smtClean="0">
                <a:solidFill>
                  <a:schemeClr val="tx1"/>
                </a:solidFill>
              </a:rPr>
              <a:t>In quest’ultimo caso i danni materiali al veicolo ed alle cose possono essere rimborsati dalla procedura del risarcimento diretto.</a:t>
            </a:r>
          </a:p>
          <a:p>
            <a:pPr algn="just"/>
            <a:r>
              <a:rPr lang="it-IT" sz="2000" dirty="0" smtClean="0">
                <a:solidFill>
                  <a:schemeClr val="tx1"/>
                </a:solidFill>
              </a:rPr>
              <a:t>Per tutte le situazioni sopra elencate, è necessario rivolgersi alla compagnia assicuratrice del veicolo responsabile dell’incidente per la richiesta di rimborso dei danni subiti. L’assicurazione di controparte, quindi, aprirà una pratica assicurativa di indennizzo, detta “</a:t>
            </a:r>
            <a:r>
              <a:rPr lang="it-IT" sz="2000" b="1" dirty="0" smtClean="0">
                <a:solidFill>
                  <a:schemeClr val="tx1"/>
                </a:solidFill>
              </a:rPr>
              <a:t>procedura tradizionale</a:t>
            </a:r>
            <a:r>
              <a:rPr lang="it-IT" sz="2000" dirty="0" smtClean="0">
                <a:solidFill>
                  <a:schemeClr val="tx1"/>
                </a:solidFill>
              </a:rPr>
              <a:t>” regolamentata dal codice civile e da diverse leggi ad esso riferite. </a:t>
            </a:r>
          </a:p>
          <a:p>
            <a:pPr algn="l"/>
            <a:endParaRPr lang="it-IT" sz="2000" i="1" dirty="0">
              <a:solidFill>
                <a:schemeClr val="tx1"/>
              </a:solidFill>
            </a:endParaRPr>
          </a:p>
        </p:txBody>
      </p:sp>
      <p:pic>
        <p:nvPicPr>
          <p:cNvPr id="7" name="005">
            <a:hlinkClick r:id="" action="ppaction://media"/>
          </p:cNvPr>
          <p:cNvPicPr>
            <a:picLocks noRot="1" noChangeAspect="1"/>
          </p:cNvPicPr>
          <p:nvPr>
            <a:wavAudioFile r:embed="rId1" name="005"/>
          </p:nvPr>
        </p:nvPicPr>
        <p:blipFill>
          <a:blip r:embed="rId3" cstate="print"/>
          <a:stretch>
            <a:fillRect/>
          </a:stretch>
        </p:blipFill>
        <p:spPr>
          <a:xfrm>
            <a:off x="827584" y="493440"/>
            <a:ext cx="703312" cy="703312"/>
          </a:xfrm>
          <a:prstGeom prst="rect">
            <a:avLst/>
          </a:prstGeom>
        </p:spPr>
      </p:pic>
    </p:spTree>
  </p:cSld>
  <p:clrMapOvr>
    <a:masterClrMapping/>
  </p:clrMapOvr>
  <p:transition spd="med" advClick="0" advTm="88000">
    <p:wipe dir="u"/>
    <p:sndAc>
      <p:stSnd>
        <p:snd r:embed="rId1" name="005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Prescrizione: richiesta danni da sinistri stradali</a:t>
            </a:r>
            <a:br>
              <a:rPr lang="it-IT" b="1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424936" cy="5301208"/>
          </a:xfrm>
        </p:spPr>
        <p:txBody>
          <a:bodyPr>
            <a:noAutofit/>
          </a:bodyPr>
          <a:lstStyle/>
          <a:p>
            <a:pPr algn="just"/>
            <a:r>
              <a:rPr lang="it-IT" sz="2800" dirty="0" smtClean="0">
                <a:solidFill>
                  <a:schemeClr val="tx1"/>
                </a:solidFill>
              </a:rPr>
              <a:t>Il termine di prescrizione per far valere le proprie pretese risarcitorie per danni conseguenti a sinistri stradali </a:t>
            </a:r>
            <a:r>
              <a:rPr lang="it-IT" sz="2800" i="1" dirty="0" smtClean="0">
                <a:solidFill>
                  <a:schemeClr val="tx1"/>
                </a:solidFill>
              </a:rPr>
              <a:t>ex art. 141 C.d.S. </a:t>
            </a:r>
            <a:r>
              <a:rPr lang="it-IT" sz="2800" dirty="0" smtClean="0">
                <a:solidFill>
                  <a:schemeClr val="tx1"/>
                </a:solidFill>
              </a:rPr>
              <a:t>è soggetta a termine prescrizionale cui sarebbe soggetta l’azione nei confronti del responsabile civile. </a:t>
            </a:r>
          </a:p>
          <a:p>
            <a:pPr algn="just"/>
            <a:r>
              <a:rPr lang="it-IT" sz="2800" b="1" dirty="0" smtClean="0">
                <a:solidFill>
                  <a:schemeClr val="tx1"/>
                </a:solidFill>
              </a:rPr>
              <a:t>L’art. </a:t>
            </a:r>
            <a:r>
              <a:rPr lang="it-IT" sz="2800" b="1" i="1" dirty="0" smtClean="0">
                <a:solidFill>
                  <a:schemeClr val="tx1"/>
                </a:solidFill>
              </a:rPr>
              <a:t>2947 c.c. </a:t>
            </a:r>
            <a:r>
              <a:rPr lang="it-IT" sz="2800" b="1" dirty="0" smtClean="0">
                <a:solidFill>
                  <a:schemeClr val="tx1"/>
                </a:solidFill>
              </a:rPr>
              <a:t>prevede il termine prescrizione biennale</a:t>
            </a:r>
            <a:r>
              <a:rPr lang="it-IT" sz="2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it-IT" sz="2800" dirty="0" smtClean="0">
                <a:solidFill>
                  <a:schemeClr val="tx1"/>
                </a:solidFill>
              </a:rPr>
              <a:t>Termine che trova applicazione </a:t>
            </a:r>
            <a:r>
              <a:rPr lang="it-IT" sz="2800" b="1" dirty="0" smtClean="0">
                <a:solidFill>
                  <a:schemeClr val="tx1"/>
                </a:solidFill>
              </a:rPr>
              <a:t>solo nell’ipotesi di danni cagionati dalla circolazione </a:t>
            </a:r>
            <a:r>
              <a:rPr lang="it-IT" sz="2800" dirty="0" smtClean="0">
                <a:solidFill>
                  <a:schemeClr val="tx1"/>
                </a:solidFill>
              </a:rPr>
              <a:t>e non dai danni arrecati alla circolazione come quelli conseguenti ad insidie e trabocchetti, rispetto ai quali deve trovare applicazione il più lungo </a:t>
            </a:r>
            <a:r>
              <a:rPr lang="it-IT" sz="2800" b="1" dirty="0" smtClean="0">
                <a:solidFill>
                  <a:schemeClr val="tx1"/>
                </a:solidFill>
              </a:rPr>
              <a:t>termine quinquennale</a:t>
            </a:r>
            <a:r>
              <a:rPr lang="it-IT" sz="2800" dirty="0" smtClean="0">
                <a:solidFill>
                  <a:schemeClr val="tx1"/>
                </a:solidFill>
              </a:rPr>
              <a:t>. </a:t>
            </a:r>
            <a:endParaRPr lang="it-IT" sz="2800" dirty="0">
              <a:solidFill>
                <a:schemeClr val="tx1"/>
              </a:solidFill>
            </a:endParaRPr>
          </a:p>
        </p:txBody>
      </p:sp>
      <p:pic>
        <p:nvPicPr>
          <p:cNvPr id="8" name="006">
            <a:hlinkClick r:id="" action="ppaction://media"/>
          </p:cNvPr>
          <p:cNvPicPr>
            <a:picLocks noRot="1" noChangeAspect="1"/>
          </p:cNvPicPr>
          <p:nvPr>
            <a:wavAudioFile r:embed="rId1" name="006"/>
          </p:nvPr>
        </p:nvPicPr>
        <p:blipFill>
          <a:blip r:embed="rId4" cstate="print"/>
          <a:stretch>
            <a:fillRect/>
          </a:stretch>
        </p:blipFill>
        <p:spPr>
          <a:xfrm>
            <a:off x="611560" y="836712"/>
            <a:ext cx="576064" cy="576064"/>
          </a:xfrm>
          <a:prstGeom prst="rect">
            <a:avLst/>
          </a:prstGeom>
        </p:spPr>
      </p:pic>
    </p:spTree>
  </p:cSld>
  <p:clrMapOvr>
    <a:masterClrMapping/>
  </p:clrMapOvr>
  <p:transition spd="med" advClick="0" advTm="90000">
    <p:wipe dir="d"/>
    <p:sndAc>
      <p:stSnd>
        <p:snd r:embed="rId3" name="006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it-IT" sz="2400" dirty="0" smtClean="0"/>
              <a:t>     </a:t>
            </a:r>
            <a:endParaRPr lang="it-IT" sz="2400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4294967295"/>
          </p:nvPr>
        </p:nvSpPr>
        <p:spPr>
          <a:xfrm>
            <a:off x="4716016" y="620688"/>
            <a:ext cx="3960440" cy="550547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it-IT" b="1" dirty="0" smtClean="0"/>
              <a:t>AVVOCATO</a:t>
            </a:r>
          </a:p>
          <a:p>
            <a:pPr algn="ctr">
              <a:buNone/>
            </a:pPr>
            <a:r>
              <a:rPr lang="it-IT" b="1" dirty="0" smtClean="0"/>
              <a:t>FRANCESCA PAOLA QUARTARARO</a:t>
            </a:r>
          </a:p>
          <a:p>
            <a:pPr algn="ctr">
              <a:buNone/>
            </a:pPr>
            <a:endParaRPr lang="it-IT" b="1" dirty="0" smtClean="0"/>
          </a:p>
          <a:p>
            <a:pPr algn="ctr">
              <a:buNone/>
            </a:pPr>
            <a:r>
              <a:rPr lang="it-IT" i="1" dirty="0" smtClean="0"/>
              <a:t>PER MAGGIORI</a:t>
            </a:r>
          </a:p>
          <a:p>
            <a:pPr algn="ctr">
              <a:buNone/>
            </a:pPr>
            <a:r>
              <a:rPr lang="it-IT" i="1" dirty="0" smtClean="0"/>
              <a:t>INFORMAZIONI SULLA           QUESTIONE </a:t>
            </a:r>
            <a:r>
              <a:rPr lang="it-IT" i="1" dirty="0" err="1" smtClean="0"/>
              <a:t>DI</a:t>
            </a:r>
            <a:r>
              <a:rPr lang="it-IT" i="1" dirty="0" smtClean="0"/>
              <a:t> DIRITTO </a:t>
            </a:r>
          </a:p>
          <a:p>
            <a:pPr algn="ctr"/>
            <a:endParaRPr lang="it-IT" b="1" dirty="0" smtClean="0"/>
          </a:p>
          <a:p>
            <a:pPr algn="ctr"/>
            <a:endParaRPr lang="it-IT" b="1" dirty="0" smtClean="0"/>
          </a:p>
          <a:p>
            <a:pPr algn="ctr">
              <a:buNone/>
            </a:pPr>
            <a:r>
              <a:rPr lang="it-IT" b="1" dirty="0" smtClean="0"/>
              <a:t>Scrivete sul sito web</a:t>
            </a:r>
            <a:r>
              <a:rPr lang="it-IT" dirty="0" smtClean="0"/>
              <a:t>: </a:t>
            </a:r>
            <a:r>
              <a:rPr lang="it-IT" sz="2400" dirty="0" smtClean="0">
                <a:hlinkClick r:id="rId3"/>
              </a:rPr>
              <a:t>www.avvocatoquartararo.eu</a:t>
            </a:r>
            <a:endParaRPr lang="it-IT" sz="2400" dirty="0" smtClean="0"/>
          </a:p>
          <a:p>
            <a:endParaRPr lang="it-IT" dirty="0" smtClean="0"/>
          </a:p>
        </p:txBody>
      </p:sp>
      <p:pic>
        <p:nvPicPr>
          <p:cNvPr id="1027" name="Picture 3" descr="C:\Users\Francesca\Downloads\Desktop\2016-02-28 00.41.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620688"/>
            <a:ext cx="4248472" cy="5544616"/>
          </a:xfrm>
          <a:prstGeom prst="rect">
            <a:avLst/>
          </a:prstGeom>
          <a:noFill/>
        </p:spPr>
      </p:pic>
      <p:pic>
        <p:nvPicPr>
          <p:cNvPr id="8" name="007">
            <a:hlinkClick r:id="" action="ppaction://media"/>
          </p:cNvPr>
          <p:cNvPicPr>
            <a:picLocks noRot="1" noChangeAspect="1"/>
          </p:cNvPicPr>
          <p:nvPr>
            <a:wavAudioFile r:embed="rId1" name="007"/>
          </p:nvPr>
        </p:nvPicPr>
        <p:blipFill>
          <a:blip r:embed="rId5" cstate="print"/>
          <a:stretch>
            <a:fillRect/>
          </a:stretch>
        </p:blipFill>
        <p:spPr>
          <a:xfrm>
            <a:off x="4932040" y="404664"/>
            <a:ext cx="520824" cy="520824"/>
          </a:xfrm>
          <a:prstGeom prst="rect">
            <a:avLst/>
          </a:prstGeom>
        </p:spPr>
      </p:pic>
    </p:spTree>
  </p:cSld>
  <p:clrMapOvr>
    <a:masterClrMapping/>
  </p:clrMapOvr>
  <p:transition spd="med" advClick="0" advTm="30000">
    <p:dissolve/>
    <p:sndAc>
      <p:stSnd>
        <p:snd r:embed="rId1" name="007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636</Words>
  <Application>Microsoft Office PowerPoint</Application>
  <PresentationFormat>Presentazione su schermo (4:3)</PresentationFormat>
  <Paragraphs>50</Paragraphs>
  <Slides>7</Slides>
  <Notes>1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 Il codice della strada e il contenzioso in materia infortunistica</vt:lpstr>
      <vt:lpstr>Diapositiva 2</vt:lpstr>
      <vt:lpstr>INCIDENTI STRADALI: STEP</vt:lpstr>
      <vt:lpstr>Risarcimento diretto o procedura Tradizionale?  </vt:lpstr>
      <vt:lpstr>I casi di esclusione del Risarcimento Diretto</vt:lpstr>
      <vt:lpstr>Prescrizione: richiesta danni da sinistri stradali </vt:lpstr>
      <vt:lpstr>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PALERMO Il codice della strada e il contenzioso in materia infortunistica</dc:title>
  <dc:creator>Francesca</dc:creator>
  <cp:lastModifiedBy>Francesca</cp:lastModifiedBy>
  <cp:revision>80</cp:revision>
  <dcterms:created xsi:type="dcterms:W3CDTF">2016-08-13T08:41:54Z</dcterms:created>
  <dcterms:modified xsi:type="dcterms:W3CDTF">2016-08-13T13:54:42Z</dcterms:modified>
</cp:coreProperties>
</file>